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5" r:id="rId1"/>
  </p:sldMasterIdLst>
  <p:notesMasterIdLst>
    <p:notesMasterId r:id="rId22"/>
  </p:notesMasterIdLst>
  <p:handoutMasterIdLst>
    <p:handoutMasterId r:id="rId23"/>
  </p:handoutMasterIdLst>
  <p:sldIdLst>
    <p:sldId id="266" r:id="rId2"/>
    <p:sldId id="312" r:id="rId3"/>
    <p:sldId id="307" r:id="rId4"/>
    <p:sldId id="315" r:id="rId5"/>
    <p:sldId id="308" r:id="rId6"/>
    <p:sldId id="309" r:id="rId7"/>
    <p:sldId id="277" r:id="rId8"/>
    <p:sldId id="278" r:id="rId9"/>
    <p:sldId id="279" r:id="rId10"/>
    <p:sldId id="303" r:id="rId11"/>
    <p:sldId id="313" r:id="rId12"/>
    <p:sldId id="314" r:id="rId13"/>
    <p:sldId id="311" r:id="rId14"/>
    <p:sldId id="305" r:id="rId15"/>
    <p:sldId id="306" r:id="rId16"/>
    <p:sldId id="291" r:id="rId17"/>
    <p:sldId id="310" r:id="rId18"/>
    <p:sldId id="294" r:id="rId19"/>
    <p:sldId id="301" r:id="rId20"/>
    <p:sldId id="299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 userDrawn="1">
          <p15:clr>
            <a:srgbClr val="A4A3A4"/>
          </p15:clr>
        </p15:guide>
        <p15:guide id="2" pos="2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1878"/>
    <a:srgbClr val="0000FF"/>
    <a:srgbClr val="2D69B2"/>
    <a:srgbClr val="7CBD30"/>
    <a:srgbClr val="F0EC2B"/>
    <a:srgbClr val="27326E"/>
    <a:srgbClr val="F7A13C"/>
    <a:srgbClr val="262865"/>
    <a:srgbClr val="262866"/>
    <a:srgbClr val="4E6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5013" autoAdjust="0"/>
  </p:normalViewPr>
  <p:slideViewPr>
    <p:cSldViewPr snapToGrid="0" snapToObjects="1">
      <p:cViewPr varScale="1">
        <p:scale>
          <a:sx n="92" d="100"/>
          <a:sy n="92" d="100"/>
        </p:scale>
        <p:origin x="316" y="68"/>
      </p:cViewPr>
      <p:guideLst>
        <p:guide orient="horz" pos="1296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A8C35-2F1E-384C-808B-BC3297C9F755}" type="datetimeFigureOut">
              <a:rPr lang="en-US" smtClean="0"/>
              <a:pPr/>
              <a:t>7/17/2018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84CA1-BC1D-3B45-8BE1-568C7FCA62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1074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6AE217-8654-6648-BE0B-EADCA256764C}" type="datetimeFigureOut">
              <a:rPr lang="en-US" smtClean="0"/>
              <a:pPr/>
              <a:t>7/17/2018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CE8453-ED1E-5440-8407-FDE83FA017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245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E8453-ED1E-5440-8407-FDE83FA0170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77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D607A-4B14-42F1-BF3A-44B74A7A23F5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700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D607A-4B14-42F1-BF3A-44B74A7A23F5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440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D607A-4B14-42F1-BF3A-44B74A7A23F5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584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7324" y="3600761"/>
            <a:ext cx="7772400" cy="962308"/>
          </a:xfrm>
        </p:spPr>
        <p:txBody>
          <a:bodyPr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06041"/>
            <a:ext cx="6400800" cy="6395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F7A13C"/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Rectangle 12"/>
          <p:cNvSpPr/>
          <p:nvPr userDrawn="1"/>
        </p:nvSpPr>
        <p:spPr>
          <a:xfrm flipV="1">
            <a:off x="-1" y="1601864"/>
            <a:ext cx="9144000" cy="50291"/>
          </a:xfrm>
          <a:prstGeom prst="rect">
            <a:avLst/>
          </a:prstGeom>
          <a:solidFill>
            <a:srgbClr val="2D69B2"/>
          </a:solidFill>
          <a:ln>
            <a:solidFill>
              <a:srgbClr val="4F81B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62865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214071-E764-446D-8C68-2BBC13BDED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97" y="26789"/>
            <a:ext cx="7007404" cy="15560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95A94B-51F7-464B-B153-8A0CED572D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0195" y="5829230"/>
            <a:ext cx="1900137" cy="100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69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98128"/>
          </a:xfrm>
        </p:spPr>
        <p:txBody>
          <a:bodyPr/>
          <a:lstStyle>
            <a:lvl1pPr>
              <a:defRPr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557"/>
            <a:ext cx="8229600" cy="4600644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6A91D1-982A-40C0-B82B-D9CE1A5EBC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195" y="5829230"/>
            <a:ext cx="1900137" cy="100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817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782712"/>
            <a:ext cx="7772400" cy="1362075"/>
          </a:xfrm>
        </p:spPr>
        <p:txBody>
          <a:bodyPr anchor="t">
            <a:noAutofit/>
          </a:bodyPr>
          <a:lstStyle>
            <a:lvl1pPr algn="l">
              <a:defRPr sz="32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8252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39343" y="6351812"/>
            <a:ext cx="357735" cy="301776"/>
          </a:xfrm>
          <a:prstGeom prst="rect">
            <a:avLst/>
          </a:prstGeom>
        </p:spPr>
        <p:txBody>
          <a:bodyPr/>
          <a:lstStyle/>
          <a:p>
            <a:fld id="{78DB444D-A1FA-1A40-8BA9-0FA558B3018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 flipV="1">
            <a:off x="-1" y="1606577"/>
            <a:ext cx="9144000" cy="50291"/>
          </a:xfrm>
          <a:prstGeom prst="rect">
            <a:avLst/>
          </a:prstGeom>
          <a:solidFill>
            <a:srgbClr val="2D69B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76ED57-8FAF-4A7E-B0B8-FB701BF398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97" y="26789"/>
            <a:ext cx="7007404" cy="15560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73A86C-4112-427E-B036-A3900B507C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0195" y="5829230"/>
            <a:ext cx="1900137" cy="100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7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2748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2748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39343" y="6351812"/>
            <a:ext cx="357735" cy="301776"/>
          </a:xfrm>
          <a:prstGeom prst="rect">
            <a:avLst/>
          </a:prstGeom>
        </p:spPr>
        <p:txBody>
          <a:bodyPr/>
          <a:lstStyle/>
          <a:p>
            <a:fld id="{78DB444D-A1FA-1A40-8BA9-0FA558B3018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7C7B4F-9F42-48BD-9179-D084F72187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195" y="5829230"/>
            <a:ext cx="1900137" cy="100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398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873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873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39343" y="6351812"/>
            <a:ext cx="357735" cy="301776"/>
          </a:xfrm>
          <a:prstGeom prst="rect">
            <a:avLst/>
          </a:prstGeom>
        </p:spPr>
        <p:txBody>
          <a:bodyPr/>
          <a:lstStyle/>
          <a:p>
            <a:fld id="{78DB444D-A1FA-1A40-8BA9-0FA558B3018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0A570D-B01A-426B-AFC4-58E10E3C72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195" y="5829230"/>
            <a:ext cx="1900137" cy="100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37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820" y="3879865"/>
            <a:ext cx="82296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39343" y="6351812"/>
            <a:ext cx="357735" cy="301776"/>
          </a:xfrm>
          <a:prstGeom prst="rect">
            <a:avLst/>
          </a:prstGeom>
        </p:spPr>
        <p:txBody>
          <a:bodyPr/>
          <a:lstStyle/>
          <a:p>
            <a:fld id="{78DB444D-A1FA-1A40-8BA9-0FA558B3018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 flipV="1">
            <a:off x="-1" y="1600227"/>
            <a:ext cx="9144000" cy="50291"/>
          </a:xfrm>
          <a:prstGeom prst="rect">
            <a:avLst/>
          </a:prstGeom>
          <a:solidFill>
            <a:srgbClr val="2D69B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23D902-8CC5-4C48-A825-FFC08761D5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97" y="26789"/>
            <a:ext cx="7007404" cy="15560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B5B36F-444D-4FE6-8F11-EA95989A59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0195" y="5829230"/>
            <a:ext cx="1900137" cy="100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25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5712"/>
            <a:ext cx="3008313" cy="114075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45713"/>
            <a:ext cx="5111750" cy="52421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872565"/>
            <a:ext cx="3008313" cy="401534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39343" y="6351812"/>
            <a:ext cx="357735" cy="301776"/>
          </a:xfrm>
          <a:prstGeom prst="rect">
            <a:avLst/>
          </a:prstGeom>
        </p:spPr>
        <p:txBody>
          <a:bodyPr/>
          <a:lstStyle/>
          <a:p>
            <a:fld id="{AA3DCE49-86E8-BE4D-ACBF-EC6D94F6C5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48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494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39343" y="6351812"/>
            <a:ext cx="357735" cy="301776"/>
          </a:xfrm>
          <a:prstGeom prst="rect">
            <a:avLst/>
          </a:prstGeom>
        </p:spPr>
        <p:txBody>
          <a:bodyPr/>
          <a:lstStyle/>
          <a:p>
            <a:fld id="{78DB444D-A1FA-1A40-8BA9-0FA558B301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14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4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90053"/>
            <a:ext cx="8229600" cy="47018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A150B3-9AF8-41A3-A9D5-3328F719748F}"/>
              </a:ext>
            </a:extLst>
          </p:cNvPr>
          <p:cNvSpPr/>
          <p:nvPr userDrawn="1"/>
        </p:nvSpPr>
        <p:spPr>
          <a:xfrm flipV="1">
            <a:off x="0" y="6151248"/>
            <a:ext cx="9144000" cy="45719"/>
          </a:xfrm>
          <a:prstGeom prst="rect">
            <a:avLst/>
          </a:prstGeom>
          <a:solidFill>
            <a:srgbClr val="4318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8" name="Picture 7" descr="twitter-bird-light-bgs.eps.pdf">
            <a:extLst>
              <a:ext uri="{FF2B5EF4-FFF2-40B4-BE49-F238E27FC236}">
                <a16:creationId xmlns:a16="http://schemas.microsoft.com/office/drawing/2014/main" id="{32EB7498-1681-44C5-A1A1-C834773EDE2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326" y="6367959"/>
            <a:ext cx="397563" cy="28868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0AA75E0-11A3-4005-AF59-B26EAF5DB824}"/>
              </a:ext>
            </a:extLst>
          </p:cNvPr>
          <p:cNvSpPr/>
          <p:nvPr userDrawn="1"/>
        </p:nvSpPr>
        <p:spPr>
          <a:xfrm>
            <a:off x="939864" y="6321217"/>
            <a:ext cx="7746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kern="1200" dirty="0">
                <a:solidFill>
                  <a:srgbClr val="151514"/>
                </a:solidFill>
                <a:latin typeface="Trebuchet MS" panose="020B0603020202020204" pitchFamily="34" charset="0"/>
                <a:ea typeface="+mn-ea"/>
                <a:cs typeface="Trajan Pro"/>
              </a:rPr>
              <a:t>@Veralytic</a:t>
            </a:r>
            <a:r>
              <a:rPr lang="en-US" sz="1800" kern="1200" dirty="0">
                <a:solidFill>
                  <a:srgbClr val="151514"/>
                </a:solidFill>
                <a:latin typeface="Trebuchet MS" panose="020B0603020202020204" pitchFamily="34" charset="0"/>
                <a:ea typeface="+mn-ea"/>
                <a:cs typeface="Trajan Pro"/>
              </a:rPr>
              <a:t> v. </a:t>
            </a:r>
            <a:r>
              <a:rPr lang="en-US" b="0" i="0" dirty="0">
                <a:solidFill>
                  <a:srgbClr val="545454"/>
                </a:solidFill>
                <a:effectLst/>
                <a:latin typeface="Trebuchet MS" panose="020B0603020202020204" pitchFamily="34" charset="0"/>
              </a:rPr>
              <a:t>#</a:t>
            </a:r>
            <a:r>
              <a:rPr lang="en-US" b="1" i="0" dirty="0" err="1">
                <a:solidFill>
                  <a:srgbClr val="6A6A6A"/>
                </a:solidFill>
                <a:effectLst/>
                <a:latin typeface="Trebuchet MS" panose="020B0603020202020204" pitchFamily="34" charset="0"/>
              </a:rPr>
              <a:t>FakeReviews</a:t>
            </a:r>
            <a:r>
              <a:rPr lang="en-US" b="1" i="0" dirty="0">
                <a:solidFill>
                  <a:srgbClr val="6A6A6A"/>
                </a:solidFill>
                <a:effectLst/>
                <a:latin typeface="Trebuchet MS" panose="020B0603020202020204" pitchFamily="34" charset="0"/>
              </a:rPr>
              <a:t>.</a:t>
            </a:r>
            <a:endParaRPr lang="en-US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990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3" r:id="rId7"/>
    <p:sldLayoutId id="2147483714" r:id="rId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lang="en-US" sz="3600" b="1" kern="1200" dirty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Trebuchet MS" panose="020B0603020202020204" pitchFamily="34" charset="0"/>
          <a:ea typeface="+mn-ea"/>
          <a:cs typeface="Trebuchet MS" panose="020B0603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Trebuchet MS" panose="020B0603020202020204" pitchFamily="34" charset="0"/>
          <a:ea typeface="+mn-ea"/>
          <a:cs typeface="Trebuchet MS" panose="020B0603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Trebuchet MS" panose="020B0603020202020204" pitchFamily="34" charset="0"/>
          <a:ea typeface="+mn-ea"/>
          <a:cs typeface="Trebuchet MS" panose="020B0603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Trebuchet MS" panose="020B0603020202020204" pitchFamily="34" charset="0"/>
          <a:ea typeface="+mn-ea"/>
          <a:cs typeface="Trebuchet MS" panose="020B0603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Trebuchet MS" panose="020B0603020202020204" pitchFamily="34" charset="0"/>
          <a:ea typeface="+mn-ea"/>
          <a:cs typeface="Trebuchet MS" panose="020B0603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104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882" y="1946561"/>
            <a:ext cx="8264236" cy="3036568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64" charset="0"/>
                <a:ea typeface="ヒラギノ角ゴ Pro W3" pitchFamily="-64" charset="-128"/>
                <a:cs typeface="ヒラギノ角ゴ Pro W3" pitchFamily="-64" charset="-128"/>
              </a:rPr>
              <a:t>VERALYTIC RESEARCH </a:t>
            </a:r>
            <a:b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64" charset="0"/>
                <a:ea typeface="ヒラギノ角ゴ Pro W3" pitchFamily="-64" charset="-128"/>
                <a:cs typeface="ヒラギノ角ゴ Pro W3" pitchFamily="-64" charset="-128"/>
              </a:rPr>
            </a:br>
            <a: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64" charset="0"/>
                <a:ea typeface="ヒラギノ角ゴ Pro W3" pitchFamily="-64" charset="-128"/>
                <a:cs typeface="ヒラギノ角ゴ Pro W3" pitchFamily="-64" charset="-128"/>
              </a:rPr>
              <a:t>Protecting Clients from </a:t>
            </a:r>
            <a:b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64" charset="0"/>
                <a:ea typeface="ヒラギノ角ゴ Pro W3" pitchFamily="-64" charset="-128"/>
                <a:cs typeface="ヒラギノ角ゴ Pro W3" pitchFamily="-64" charset="-128"/>
              </a:rPr>
            </a:br>
            <a: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64" charset="0"/>
                <a:ea typeface="ヒラギノ角ゴ Pro W3" pitchFamily="-64" charset="-128"/>
                <a:cs typeface="ヒラギノ角ゴ Pro W3" pitchFamily="-64" charset="-128"/>
              </a:rPr>
              <a:t>Unscrupulous Life Insurance </a:t>
            </a:r>
            <a:b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64" charset="0"/>
                <a:ea typeface="ヒラギノ角ゴ Pro W3" pitchFamily="-64" charset="-128"/>
                <a:cs typeface="ヒラギノ角ゴ Pro W3" pitchFamily="-64" charset="-128"/>
              </a:rPr>
            </a:br>
            <a: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64" charset="0"/>
                <a:ea typeface="ヒラギノ角ゴ Pro W3" pitchFamily="-64" charset="-128"/>
                <a:cs typeface="ヒラギノ角ゴ Pro W3" pitchFamily="-64" charset="-128"/>
              </a:rPr>
              <a:t>Industry Practices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9F864D-65E1-468D-94C4-F58B470EC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5107818"/>
            <a:ext cx="6400800" cy="6395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August 2018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C713E2-98E6-4E44-B5D2-57B34A0DA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202" y="5747318"/>
            <a:ext cx="2140795" cy="113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417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Inside Information - Bob Veres</a:t>
            </a:r>
          </a:p>
        </p:txBody>
      </p:sp>
      <p:pic>
        <p:nvPicPr>
          <p:cNvPr id="6" name="Veres Page 1">
            <a:extLst>
              <a:ext uri="{FF2B5EF4-FFF2-40B4-BE49-F238E27FC236}">
                <a16:creationId xmlns:a16="http://schemas.microsoft.com/office/drawing/2014/main" id="{5FCB905F-533D-4602-AD05-B9536B3949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0" y="1028700"/>
            <a:ext cx="3924300" cy="5071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Veres Page 2">
            <a:extLst>
              <a:ext uri="{FF2B5EF4-FFF2-40B4-BE49-F238E27FC236}">
                <a16:creationId xmlns:a16="http://schemas.microsoft.com/office/drawing/2014/main" id="{877BAF04-7BF4-44EA-ACB6-FD4E77C7D5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2053" y="1074466"/>
            <a:ext cx="3924300" cy="5071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901BD72-1164-475E-8507-DC3FAF19A8C8}"/>
              </a:ext>
            </a:extLst>
          </p:cNvPr>
          <p:cNvSpPr/>
          <p:nvPr/>
        </p:nvSpPr>
        <p:spPr>
          <a:xfrm>
            <a:off x="5340743" y="1725128"/>
            <a:ext cx="2273862" cy="362617"/>
          </a:xfrm>
          <a:prstGeom prst="rect">
            <a:avLst/>
          </a:prstGeom>
          <a:noFill/>
          <a:ln w="15875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C42DE6-3367-4152-8162-6EE5368BE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741312"/>
            <a:ext cx="7219950" cy="1287474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4ABF6B7-D00B-41E4-86BB-AF5F9E9E0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3557"/>
            <a:ext cx="4686300" cy="460064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27013" indent="-227013">
              <a:buNone/>
            </a:pPr>
            <a:r>
              <a:rPr lang="en-US" sz="3200" dirty="0"/>
              <a:t>“On the front page, </a:t>
            </a:r>
            <a:br>
              <a:rPr lang="en-US" sz="3200" dirty="0"/>
            </a:br>
            <a:r>
              <a:rPr lang="en-US" sz="3200" dirty="0"/>
              <a:t>you are told that the illustration is based upon a 5.05% assumed crediting rate.” </a:t>
            </a:r>
          </a:p>
          <a:p>
            <a:pPr marL="227013" indent="-227013">
              <a:buNone/>
            </a:pPr>
            <a:r>
              <a:rPr lang="en-US" sz="3200" i="1" dirty="0"/>
              <a:t>“Au contraire. </a:t>
            </a:r>
            <a:r>
              <a:rPr lang="en-US" dirty="0"/>
              <a:t>Veralytic’s algorithms [reveal t]</a:t>
            </a:r>
            <a:r>
              <a:rPr lang="en-US" sz="3200" dirty="0"/>
              <a:t>his illustration reflects a 16.3% crediting rate.” </a:t>
            </a:r>
          </a:p>
        </p:txBody>
      </p:sp>
    </p:spTree>
    <p:extLst>
      <p:ext uri="{BB962C8B-B14F-4D97-AF65-F5344CB8AC3E}">
        <p14:creationId xmlns:p14="http://schemas.microsoft.com/office/powerpoint/2010/main" val="49962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465 -0.06806 L -1.66667E-6 4.81481E-6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33" y="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dirty="0"/>
              <a:t>Nerd’s Eye View – Michael Kitces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DC43CD-BAEB-41A0-96C6-FA33FF7D1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0" y="1034443"/>
            <a:ext cx="3924300" cy="50659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557"/>
            <a:ext cx="4600322" cy="460064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7013" indent="-227013">
              <a:buNone/>
            </a:pPr>
            <a:r>
              <a:rPr lang="en-US" i="1" dirty="0"/>
              <a:t>“Veralytic’s analytical tools may provide a way for financial planners to finally conduct effective due diligence on client proposed and existing life insurance policies.”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417598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486 0.04468 L -0.00538 0.06227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21" y="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dirty="0"/>
              <a:t>Nerd’s Eye View – Michael Kitces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DC43CD-BAEB-41A0-96C6-FA33FF7D1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0" y="1034443"/>
            <a:ext cx="3924300" cy="50659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557"/>
            <a:ext cx="4600322" cy="460064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7013" indent="-227013">
              <a:buNone/>
            </a:pPr>
            <a:r>
              <a:rPr lang="en-US" i="1" dirty="0"/>
              <a:t>“</a:t>
            </a:r>
            <a:r>
              <a:rPr lang="en-US" dirty="0"/>
              <a:t>the most significant implications of Veralytic are not just how it alters due diligence for life insurance, but its potential to revolutionize the </a:t>
            </a:r>
            <a:br>
              <a:rPr lang="en-US" dirty="0"/>
            </a:br>
            <a:r>
              <a:rPr lang="en-US" dirty="0"/>
              <a:t>life insurance industry itself</a:t>
            </a:r>
            <a:r>
              <a:rPr lang="en-US" i="1" dirty="0"/>
              <a:t>.”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414835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555 0.30995 L -4.16667E-6 -7.40741E-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34" y="-1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Leimberg Information Services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4C6B22-49B3-49C2-B1B8-778D7D04D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0" y="1028497"/>
            <a:ext cx="3924300" cy="50718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556"/>
            <a:ext cx="4686300" cy="47788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7013" indent="-227013">
              <a:buNone/>
            </a:pPr>
            <a:r>
              <a:rPr lang="en-US" i="1" dirty="0"/>
              <a:t>“The good news is the </a:t>
            </a:r>
            <a:br>
              <a:rPr lang="en-US" i="1" dirty="0"/>
            </a:br>
            <a:r>
              <a:rPr lang="en-US" i="1" dirty="0"/>
              <a:t>life insurance industry </a:t>
            </a:r>
            <a:br>
              <a:rPr lang="en-US" i="1" dirty="0"/>
            </a:br>
            <a:r>
              <a:rPr lang="en-US" i="1" dirty="0"/>
              <a:t>is being transformed by the same mega-forces that transformed the investment business, bringing with it </a:t>
            </a:r>
            <a:br>
              <a:rPr lang="en-US" i="1" dirty="0"/>
            </a:br>
            <a:r>
              <a:rPr lang="en-US" i="1" dirty="0"/>
              <a:t>greater transparency, </a:t>
            </a:r>
            <a:br>
              <a:rPr lang="en-US" i="1" dirty="0"/>
            </a:br>
            <a:r>
              <a:rPr lang="en-US" i="1" dirty="0"/>
              <a:t>lower costs, and </a:t>
            </a:r>
            <a:br>
              <a:rPr lang="en-US" i="1" dirty="0"/>
            </a:br>
            <a:r>
              <a:rPr lang="en-US" i="1" dirty="0"/>
              <a:t>better performance.”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652 0.06759 L 0.00538 0.0048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66" y="-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build="p"/>
      <p:bldP spid="3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About Flagg …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4816110"/>
          </a:xfrm>
        </p:spPr>
        <p:txBody>
          <a:bodyPr>
            <a:normAutofit/>
          </a:bodyPr>
          <a:lstStyle/>
          <a:p>
            <a:r>
              <a:rPr lang="en-US" sz="3100" dirty="0">
                <a:latin typeface="Trebuchet MS" pitchFamily="34" charset="0"/>
              </a:rPr>
              <a:t>Youngest CFP® in College History</a:t>
            </a:r>
          </a:p>
          <a:p>
            <a:r>
              <a:rPr lang="en-US" sz="3100" dirty="0">
                <a:latin typeface="Trebuchet MS" pitchFamily="34" charset="0"/>
              </a:rPr>
              <a:t>Started in the Investment Business</a:t>
            </a:r>
          </a:p>
          <a:p>
            <a:r>
              <a:rPr lang="en-US" sz="3100" dirty="0">
                <a:latin typeface="Trebuchet MS" pitchFamily="34" charset="0"/>
              </a:rPr>
              <a:t>Top-of-the-Table by age 28 &amp; ranked as high as  #5 firm nationally in 28</a:t>
            </a:r>
            <a:r>
              <a:rPr lang="en-US" sz="3100" baseline="30000" dirty="0">
                <a:latin typeface="Trebuchet MS" pitchFamily="34" charset="0"/>
              </a:rPr>
              <a:t>th</a:t>
            </a:r>
            <a:r>
              <a:rPr lang="en-US" sz="3100" dirty="0">
                <a:latin typeface="Trebuchet MS" pitchFamily="34" charset="0"/>
              </a:rPr>
              <a:t> largest metro area.  </a:t>
            </a:r>
          </a:p>
          <a:p>
            <a:r>
              <a:rPr lang="en-US" sz="3100" dirty="0">
                <a:latin typeface="Trebuchet MS" pitchFamily="34" charset="0"/>
              </a:rPr>
              <a:t>“No $3 TRILLION segment of the financial services industry would go </a:t>
            </a:r>
            <a:r>
              <a:rPr lang="en-US" sz="3100" dirty="0" err="1">
                <a:latin typeface="Trebuchet MS" pitchFamily="34" charset="0"/>
              </a:rPr>
              <a:t>withOUT</a:t>
            </a:r>
            <a:r>
              <a:rPr lang="en-US" sz="3100" dirty="0">
                <a:latin typeface="Trebuchet MS" pitchFamily="34" charset="0"/>
              </a:rPr>
              <a:t> published pricing &amp; performance information” in 1999</a:t>
            </a:r>
          </a:p>
          <a:p>
            <a:r>
              <a:rPr lang="en-US" sz="3100" dirty="0">
                <a:latin typeface="Trebuchet MS" pitchFamily="34" charset="0"/>
              </a:rPr>
              <a:t>Awarded patents for life insurance pricing &amp; performance database in 2002+</a:t>
            </a:r>
          </a:p>
          <a:p>
            <a:endParaRPr lang="en-US" dirty="0"/>
          </a:p>
        </p:txBody>
      </p:sp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8458200" y="6400800"/>
            <a:ext cx="533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latin typeface="Calibri" pitchFamily="34" charset="0"/>
              </a:rPr>
              <a:t>1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19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About Flagg …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4876800"/>
          </a:xfrm>
        </p:spPr>
        <p:txBody>
          <a:bodyPr>
            <a:normAutofit/>
          </a:bodyPr>
          <a:lstStyle/>
          <a:p>
            <a:r>
              <a:rPr lang="en-US" sz="3000" dirty="0">
                <a:latin typeface="Trebuchet MS" pitchFamily="34" charset="0"/>
              </a:rPr>
              <a:t>Accepted by Financial Planning Association (FPA)</a:t>
            </a:r>
          </a:p>
          <a:p>
            <a:r>
              <a:rPr lang="en-US" sz="3000" dirty="0">
                <a:latin typeface="Trebuchet MS" pitchFamily="34" charset="0"/>
              </a:rPr>
              <a:t>Endorsed by New York Bankers Association (NYBA among others)</a:t>
            </a:r>
          </a:p>
          <a:p>
            <a:r>
              <a:rPr lang="en-US" sz="3000" dirty="0">
                <a:latin typeface="Trebuchet MS" pitchFamily="34" charset="0"/>
              </a:rPr>
              <a:t>Compliant with Industry Regulations and Established Case Law</a:t>
            </a:r>
          </a:p>
          <a:p>
            <a:pPr eaLnBrk="1" hangingPunct="1">
              <a:lnSpc>
                <a:spcPct val="80000"/>
              </a:lnSpc>
            </a:pPr>
            <a:r>
              <a:rPr lang="en-US" sz="3000" dirty="0">
                <a:latin typeface="Trebuchet MS" pitchFamily="34" charset="0"/>
              </a:rPr>
              <a:t>Author &amp; Featured Speaker</a:t>
            </a:r>
          </a:p>
          <a:p>
            <a:pPr>
              <a:lnSpc>
                <a:spcPct val="80000"/>
              </a:lnSpc>
            </a:pPr>
            <a:r>
              <a:rPr lang="en-US" dirty="0" err="1"/>
              <a:t>BloombergBNA</a:t>
            </a:r>
            <a:r>
              <a:rPr lang="en-US" dirty="0"/>
              <a:t>: "</a:t>
            </a:r>
            <a:r>
              <a:rPr lang="en-US" i="1" dirty="0"/>
              <a:t>leading expert in prudent selection &amp; proper management of life insurance.</a:t>
            </a:r>
            <a:r>
              <a:rPr lang="en-US" dirty="0"/>
              <a:t>"</a:t>
            </a:r>
          </a:p>
          <a:p>
            <a:pPr>
              <a:lnSpc>
                <a:spcPct val="80000"/>
              </a:lnSpc>
            </a:pPr>
            <a:r>
              <a:rPr lang="en-US" dirty="0"/>
              <a:t>Investopedia Top 100 Advisor</a:t>
            </a:r>
            <a:endParaRPr lang="en-US" sz="3000" dirty="0">
              <a:latin typeface="Trebuchet MS" pitchFamily="34" charset="0"/>
            </a:endParaRPr>
          </a:p>
          <a:p>
            <a:endParaRPr lang="en-US" dirty="0"/>
          </a:p>
        </p:txBody>
      </p:sp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8458200" y="6400800"/>
            <a:ext cx="533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latin typeface="Calibri" pitchFamily="34" charset="0"/>
              </a:rPr>
              <a:t>1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What Veralytic does?</a:t>
            </a:r>
          </a:p>
        </p:txBody>
      </p:sp>
      <p:sp>
        <p:nvSpPr>
          <p:cNvPr id="4" name="Star #1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rgbClr val="F7A13C"/>
              </a:buClr>
              <a:buSzPct val="100000"/>
              <a:buFont typeface="Wingdings" pitchFamily="2" charset="2"/>
              <a:buChar char="n"/>
              <a:defRPr/>
            </a:pPr>
            <a:r>
              <a:rPr lang="en-US" sz="3400" dirty="0">
                <a:cs typeface="Arial" panose="020B0604020202020204" pitchFamily="34" charset="0"/>
              </a:rPr>
              <a:t>Veralytic reports measure: </a:t>
            </a:r>
          </a:p>
          <a:p>
            <a:pPr marL="739775" indent="-450850">
              <a:spcBef>
                <a:spcPts val="600"/>
              </a:spcBef>
              <a:buFont typeface="Wingdings" pitchFamily="2" charset="2"/>
              <a:buChar char="«"/>
            </a:pPr>
            <a:r>
              <a:rPr lang="en-US" sz="3200" spc="-150" dirty="0">
                <a:cs typeface="Arial" panose="020B0604020202020204" pitchFamily="34" charset="0"/>
              </a:rPr>
              <a:t>Financial Strength &amp; Claims Paying Ability</a:t>
            </a:r>
          </a:p>
          <a:p>
            <a:pPr marL="739775" indent="-450850">
              <a:spcBef>
                <a:spcPts val="600"/>
              </a:spcBef>
              <a:buFont typeface="Wingdings" pitchFamily="2" charset="2"/>
              <a:buChar char="«"/>
            </a:pPr>
            <a:r>
              <a:rPr lang="en-US" sz="3200" dirty="0">
                <a:cs typeface="Arial" panose="020B0604020202020204" pitchFamily="34" charset="0"/>
              </a:rPr>
              <a:t>Cost Competitiveness</a:t>
            </a:r>
          </a:p>
          <a:p>
            <a:pPr marL="739775" indent="-450850">
              <a:spcBef>
                <a:spcPts val="600"/>
              </a:spcBef>
              <a:buFont typeface="Wingdings" pitchFamily="2" charset="2"/>
              <a:buChar char="«"/>
            </a:pPr>
            <a:r>
              <a:rPr lang="en-US" sz="3200" dirty="0">
                <a:cs typeface="Arial" panose="020B0604020202020204" pitchFamily="34" charset="0"/>
              </a:rPr>
              <a:t>Pricing Stability</a:t>
            </a:r>
          </a:p>
          <a:p>
            <a:pPr marL="739775" indent="-450850">
              <a:spcBef>
                <a:spcPts val="600"/>
              </a:spcBef>
              <a:buFont typeface="Wingdings" pitchFamily="2" charset="2"/>
              <a:buChar char="«"/>
            </a:pPr>
            <a:r>
              <a:rPr lang="en-US" sz="3200" dirty="0">
                <a:cs typeface="Arial" panose="020B0604020202020204" pitchFamily="34" charset="0"/>
              </a:rPr>
              <a:t>Cash Value Liquidity</a:t>
            </a:r>
          </a:p>
          <a:p>
            <a:pPr marL="739775" indent="-450850">
              <a:spcBef>
                <a:spcPts val="600"/>
              </a:spcBef>
              <a:buFont typeface="Wingdings" pitchFamily="2" charset="2"/>
              <a:buChar char="«"/>
            </a:pPr>
            <a:r>
              <a:rPr lang="en-US" sz="3200" dirty="0">
                <a:cs typeface="Arial" panose="020B0604020202020204" pitchFamily="34" charset="0"/>
              </a:rPr>
              <a:t>Historical Performance of Invested Assets Underlying Policy Cash Values</a:t>
            </a:r>
          </a:p>
          <a:p>
            <a:pPr marL="688975" lvl="1" indent="0">
              <a:spcBef>
                <a:spcPts val="600"/>
              </a:spcBef>
              <a:buSzPct val="75000"/>
              <a:buNone/>
              <a:defRPr/>
            </a:pPr>
            <a:endParaRPr lang="en-US" sz="3000" dirty="0"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5696" y="1057656"/>
            <a:ext cx="3952103" cy="5081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2" name="Rectangle 31"/>
          <p:cNvSpPr/>
          <p:nvPr/>
        </p:nvSpPr>
        <p:spPr>
          <a:xfrm>
            <a:off x="6441661" y="1259840"/>
            <a:ext cx="1341864" cy="166594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9360" y="1165352"/>
            <a:ext cx="5181600" cy="5256213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</p:spPr>
      </p:pic>
      <p:cxnSp>
        <p:nvCxnSpPr>
          <p:cNvPr id="34" name="Straight Connector 33"/>
          <p:cNvCxnSpPr/>
          <p:nvPr/>
        </p:nvCxnSpPr>
        <p:spPr>
          <a:xfrm>
            <a:off x="3845560" y="1945640"/>
            <a:ext cx="50292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845560" y="1183640"/>
            <a:ext cx="5029200" cy="0"/>
          </a:xfrm>
          <a:prstGeom prst="line">
            <a:avLst/>
          </a:prstGeom>
          <a:ln w="38100">
            <a:solidFill>
              <a:srgbClr val="FF0000"/>
            </a:solidFill>
          </a:ln>
          <a:effectLst>
            <a:outerShdw blurRad="50800" dist="381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845560" y="2677160"/>
            <a:ext cx="5029200" cy="0"/>
          </a:xfrm>
          <a:prstGeom prst="line">
            <a:avLst/>
          </a:prstGeom>
          <a:ln w="38100">
            <a:solidFill>
              <a:srgbClr val="006600"/>
            </a:solidFill>
          </a:ln>
          <a:effectLst>
            <a:outerShdw blurRad="50800" dist="381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ight Arrow 36"/>
          <p:cNvSpPr/>
          <p:nvPr/>
        </p:nvSpPr>
        <p:spPr>
          <a:xfrm>
            <a:off x="1788160" y="1259840"/>
            <a:ext cx="4316413" cy="1371600"/>
          </a:xfrm>
          <a:prstGeom prst="rightArrow">
            <a:avLst>
              <a:gd name="adj1" fmla="val 65556"/>
              <a:gd name="adj2" fmla="val 50000"/>
            </a:avLst>
          </a:prstGeom>
          <a:solidFill>
            <a:schemeClr val="bg1">
              <a:lumMod val="7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Benchmark Average Costs </a:t>
            </a:r>
          </a:p>
          <a:p>
            <a:pPr>
              <a:defRPr/>
            </a:pP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for Peer-Group Products</a:t>
            </a: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6664960" y="1213803"/>
            <a:ext cx="0" cy="1493837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ight Arrow 38"/>
          <p:cNvSpPr/>
          <p:nvPr/>
        </p:nvSpPr>
        <p:spPr>
          <a:xfrm>
            <a:off x="1788160" y="1259840"/>
            <a:ext cx="4316413" cy="1371600"/>
          </a:xfrm>
          <a:prstGeom prst="rightArrow">
            <a:avLst>
              <a:gd name="adj1" fmla="val 65556"/>
              <a:gd name="adj2" fmla="val 50000"/>
            </a:avLst>
          </a:prstGeom>
          <a:solidFill>
            <a:schemeClr val="bg1">
              <a:lumMod val="7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80% Cost Variance</a:t>
            </a:r>
          </a:p>
        </p:txBody>
      </p: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6353810" y="1213803"/>
            <a:ext cx="600075" cy="747712"/>
            <a:chOff x="6318885" y="1325562"/>
            <a:chExt cx="600075" cy="747078"/>
          </a:xfrm>
        </p:grpSpPr>
        <p:cxnSp>
          <p:nvCxnSpPr>
            <p:cNvPr id="41" name="Straight Arrow Connector 40"/>
            <p:cNvCxnSpPr/>
            <p:nvPr/>
          </p:nvCxnSpPr>
          <p:spPr>
            <a:xfrm>
              <a:off x="6630035" y="1325562"/>
              <a:ext cx="0" cy="731216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triangle" w="lg" len="med"/>
              <a:tailEnd type="none" w="lg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6318885" y="1734790"/>
              <a:ext cx="600075" cy="3378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40%</a:t>
              </a:r>
            </a:p>
          </p:txBody>
        </p:sp>
      </p:grpSp>
      <p:grpSp>
        <p:nvGrpSpPr>
          <p:cNvPr id="43" name="Group 42"/>
          <p:cNvGrpSpPr>
            <a:grpSpLocks/>
          </p:cNvGrpSpPr>
          <p:nvPr/>
        </p:nvGrpSpPr>
        <p:grpSpPr bwMode="auto">
          <a:xfrm>
            <a:off x="6360160" y="1925320"/>
            <a:ext cx="600075" cy="762000"/>
            <a:chOff x="6324600" y="2057400"/>
            <a:chExt cx="600075" cy="761999"/>
          </a:xfrm>
        </p:grpSpPr>
        <p:cxnSp>
          <p:nvCxnSpPr>
            <p:cNvPr id="44" name="Straight Arrow Connector 43"/>
            <p:cNvCxnSpPr/>
            <p:nvPr/>
          </p:nvCxnSpPr>
          <p:spPr>
            <a:xfrm>
              <a:off x="6629400" y="2087563"/>
              <a:ext cx="0" cy="731836"/>
            </a:xfrm>
            <a:prstGeom prst="straightConnector1">
              <a:avLst/>
            </a:prstGeom>
            <a:ln w="38100">
              <a:solidFill>
                <a:srgbClr val="006600"/>
              </a:solidFill>
              <a:headEnd type="none" w="lg" len="med"/>
              <a:tailEnd type="triangle" w="lg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6324600" y="2057400"/>
              <a:ext cx="600075" cy="3381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40%</a:t>
              </a:r>
            </a:p>
          </p:txBody>
        </p:sp>
      </p:grpSp>
      <p:sp>
        <p:nvSpPr>
          <p:cNvPr id="46" name="Right Arrow 45"/>
          <p:cNvSpPr/>
          <p:nvPr/>
        </p:nvSpPr>
        <p:spPr>
          <a:xfrm>
            <a:off x="2348548" y="497840"/>
            <a:ext cx="4316412" cy="1371600"/>
          </a:xfrm>
          <a:prstGeom prst="rightArrow">
            <a:avLst>
              <a:gd name="adj1" fmla="val 65556"/>
              <a:gd name="adj2" fmla="val 50000"/>
            </a:avLst>
          </a:prstGeom>
          <a:solidFill>
            <a:srgbClr val="FFEBEB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Worst-Available Rates &amp; Terms</a:t>
            </a:r>
          </a:p>
        </p:txBody>
      </p:sp>
      <p:sp>
        <p:nvSpPr>
          <p:cNvPr id="47" name="Right Arrow 46"/>
          <p:cNvSpPr/>
          <p:nvPr/>
        </p:nvSpPr>
        <p:spPr>
          <a:xfrm>
            <a:off x="2348548" y="2021840"/>
            <a:ext cx="4316412" cy="1371600"/>
          </a:xfrm>
          <a:prstGeom prst="rightArrow">
            <a:avLst>
              <a:gd name="adj1" fmla="val 65556"/>
              <a:gd name="adj2" fmla="val 50000"/>
            </a:avLst>
          </a:prstGeom>
          <a:solidFill>
            <a:srgbClr val="D1FFD1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000" b="1" dirty="0">
                <a:solidFill>
                  <a:srgbClr val="006600"/>
                </a:solidFill>
                <a:latin typeface="Trebuchet MS" pitchFamily="34" charset="0"/>
              </a:rPr>
              <a:t>Best-Available Rates &amp; Terms</a:t>
            </a:r>
          </a:p>
        </p:txBody>
      </p:sp>
      <p:sp>
        <p:nvSpPr>
          <p:cNvPr id="48" name="Rectangle 47"/>
          <p:cNvSpPr/>
          <p:nvPr/>
        </p:nvSpPr>
        <p:spPr>
          <a:xfrm>
            <a:off x="2408873" y="802640"/>
            <a:ext cx="3752850" cy="776288"/>
          </a:xfrm>
          <a:prstGeom prst="rect">
            <a:avLst/>
          </a:prstGeom>
          <a:solidFill>
            <a:srgbClr val="FFEBE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000" b="1" dirty="0">
                <a:solidFill>
                  <a:srgbClr val="FF0000"/>
                </a:solidFill>
                <a:latin typeface="Trebuchet MS" pitchFamily="34" charset="0"/>
              </a:rPr>
              <a:t>WART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413635" y="2326640"/>
            <a:ext cx="3752850" cy="776288"/>
          </a:xfrm>
          <a:prstGeom prst="rect">
            <a:avLst/>
          </a:prstGeom>
          <a:solidFill>
            <a:srgbClr val="D1FFD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000" b="1" dirty="0">
                <a:solidFill>
                  <a:srgbClr val="006600"/>
                </a:solidFill>
                <a:latin typeface="Trebuchet MS" pitchFamily="34" charset="0"/>
              </a:rPr>
              <a:t>BART</a:t>
            </a:r>
          </a:p>
        </p:txBody>
      </p:sp>
      <p:sp>
        <p:nvSpPr>
          <p:cNvPr id="50" name="Down Arrow Callout 49"/>
          <p:cNvSpPr/>
          <p:nvPr/>
        </p:nvSpPr>
        <p:spPr>
          <a:xfrm>
            <a:off x="4102735" y="664528"/>
            <a:ext cx="2503488" cy="1981200"/>
          </a:xfrm>
          <a:prstGeom prst="downArrowCallout">
            <a:avLst/>
          </a:prstGeom>
          <a:solidFill>
            <a:srgbClr val="FFF2C9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Inforce Policy or Recommended Product</a:t>
            </a:r>
          </a:p>
        </p:txBody>
      </p:sp>
    </p:spTree>
    <p:extLst>
      <p:ext uri="{BB962C8B-B14F-4D97-AF65-F5344CB8AC3E}">
        <p14:creationId xmlns:p14="http://schemas.microsoft.com/office/powerpoint/2010/main" val="40012759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6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9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2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5" dur="indefinite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9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33 -0.06667 L 3.88889E-6 7.40741E-7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6 L 0.05834 3.7037E-6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0.05834 4.44444E-6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32" grpId="0" animBg="1"/>
      <p:bldP spid="32" grpId="1" animBg="1"/>
      <p:bldP spid="37" grpId="0" build="allAtOnce" animBg="1" autoUpdateAnimBg="0"/>
      <p:bldP spid="37" grpId="1" build="allAtOnce" animBg="1"/>
      <p:bldP spid="39" grpId="0" build="allAtOnce" animBg="1"/>
      <p:bldP spid="39" grpId="1" build="allAtOnce" animBg="1"/>
      <p:bldP spid="39" grpId="2" build="allAtOnce" animBg="1"/>
      <p:bldP spid="46" grpId="0" build="allAtOnce" animBg="1"/>
      <p:bldP spid="46" grpId="1" build="p" bldLvl="5" animBg="1"/>
      <p:bldP spid="47" grpId="0" build="allAtOnce" animBg="1"/>
      <p:bldP spid="47" grpId="1" build="p" bldLvl="5" animBg="1"/>
      <p:bldP spid="48" grpId="0" animBg="1"/>
      <p:bldP spid="48" grpId="1" animBg="1"/>
      <p:bldP spid="49" grpId="0" animBg="1"/>
      <p:bldP spid="49" grpId="1" animBg="1"/>
      <p:bldP spid="50" grpId="0" build="p" bldLvl="5" animBg="1"/>
      <p:bldP spid="50" grpId="1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How Veralytic works?</a:t>
            </a:r>
          </a:p>
        </p:txBody>
      </p:sp>
      <p:sp>
        <p:nvSpPr>
          <p:cNvPr id="4" name="Star #1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rgbClr val="F7A13C"/>
              </a:buClr>
              <a:buSzPct val="100000"/>
              <a:buFont typeface="Wingdings" pitchFamily="2" charset="2"/>
              <a:buChar char="n"/>
              <a:defRPr/>
            </a:pPr>
            <a:r>
              <a:rPr lang="en-US" sz="2800" dirty="0">
                <a:cs typeface="Arial" panose="020B0604020202020204" pitchFamily="34" charset="0"/>
              </a:rPr>
              <a:t>Submit requests to </a:t>
            </a:r>
            <a:r>
              <a:rPr lang="en-US" sz="2800" u="sng" dirty="0">
                <a:solidFill>
                  <a:srgbClr val="0000FF"/>
                </a:solidFill>
                <a:cs typeface="Arial" panose="020B0604020202020204" pitchFamily="34" charset="0"/>
              </a:rPr>
              <a:t>reports@Veralytic.com </a:t>
            </a:r>
            <a:r>
              <a:rPr lang="en-US" sz="2800" dirty="0">
                <a:cs typeface="Arial" panose="020B0604020202020204" pitchFamily="34" charset="0"/>
              </a:rPr>
              <a:t>or via fax to #800-409-3222. </a:t>
            </a:r>
          </a:p>
          <a:p>
            <a:pPr>
              <a:spcBef>
                <a:spcPts val="600"/>
              </a:spcBef>
              <a:spcAft>
                <a:spcPts val="1200"/>
              </a:spcAft>
              <a:buClr>
                <a:srgbClr val="F7A13C"/>
              </a:buClr>
              <a:buSzPct val="100000"/>
              <a:buFont typeface="Wingdings" pitchFamily="2" charset="2"/>
              <a:buChar char="n"/>
              <a:defRPr/>
            </a:pPr>
            <a:r>
              <a:rPr lang="en-US" sz="2800" dirty="0">
                <a:cs typeface="Arial" panose="020B0604020202020204" pitchFamily="34" charset="0"/>
              </a:rPr>
              <a:t>Include inforce illustrations or sales proposals produced by the insurer that most closely corresponds to client expectations.  </a:t>
            </a:r>
          </a:p>
          <a:p>
            <a:pPr marL="687388" lvl="1" indent="-341313">
              <a:spcBef>
                <a:spcPts val="600"/>
              </a:spcBef>
              <a:spcAft>
                <a:spcPts val="1200"/>
              </a:spcAft>
              <a:buSzPct val="100000"/>
              <a:buFont typeface="Wingdings" panose="05000000000000000000" pitchFamily="2" charset="2"/>
              <a:buChar char=""/>
              <a:defRPr/>
            </a:pPr>
            <a:r>
              <a:rPr lang="en-US" sz="2400" dirty="0">
                <a:cs typeface="Arial" panose="020B0604020202020204" pitchFamily="34" charset="0"/>
              </a:rPr>
              <a:t>For all UL-type products, include detailed expense pages showing year-by-year cost disclosures.  </a:t>
            </a:r>
          </a:p>
          <a:p>
            <a:pPr marL="687388" lvl="1" indent="-341313">
              <a:spcBef>
                <a:spcPts val="600"/>
              </a:spcBef>
              <a:spcAft>
                <a:spcPts val="1200"/>
              </a:spcAft>
              <a:buSzPct val="100000"/>
              <a:buFont typeface="Wingdings" panose="05000000000000000000" pitchFamily="2" charset="2"/>
              <a:buChar char=""/>
              <a:defRPr/>
            </a:pPr>
            <a:r>
              <a:rPr lang="en-US" sz="2400" dirty="0">
                <a:cs typeface="Arial" panose="020B0604020202020204" pitchFamily="34" charset="0"/>
              </a:rPr>
              <a:t>For WL-type products, include the dividend interest crediting rate used to calculate hypothetical values.</a:t>
            </a:r>
          </a:p>
        </p:txBody>
      </p:sp>
    </p:spTree>
    <p:extLst>
      <p:ext uri="{BB962C8B-B14F-4D97-AF65-F5344CB8AC3E}">
        <p14:creationId xmlns:p14="http://schemas.microsoft.com/office/powerpoint/2010/main" val="20669147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Industry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F7A13C"/>
              </a:buClr>
              <a:buFont typeface="Wingdings" panose="05000000000000000000" pitchFamily="2" charset="2"/>
              <a:buChar char="n"/>
            </a:pPr>
            <a:r>
              <a:rPr lang="en-US" b="0" dirty="0">
                <a:solidFill>
                  <a:schemeClr val="tx1"/>
                </a:solidFill>
              </a:rPr>
              <a:t>Life Insurance increasingly considered and/or promoted as an </a:t>
            </a:r>
            <a:r>
              <a:rPr lang="en-US" dirty="0"/>
              <a:t>asset even though most disappointing of all asset types</a:t>
            </a:r>
            <a:r>
              <a:rPr lang="en-US" b="0" dirty="0">
                <a:solidFill>
                  <a:schemeClr val="tx1"/>
                </a:solidFill>
              </a:rPr>
              <a:t>.  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F7A13C"/>
              </a:buClr>
              <a:buFont typeface="Wingdings" panose="05000000000000000000" pitchFamily="2" charset="2"/>
              <a:buChar char="n"/>
            </a:pPr>
            <a:r>
              <a:rPr lang="en-US" b="0" dirty="0">
                <a:solidFill>
                  <a:schemeClr val="tx1"/>
                </a:solidFill>
              </a:rPr>
              <a:t>Following new guidance avoids “misleading”, “inappropriate”, and unreliable insurance industry practices.  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F7A13C"/>
              </a:buClr>
              <a:buFont typeface="Wingdings" panose="05000000000000000000" pitchFamily="2" charset="2"/>
              <a:buChar char="n"/>
            </a:pPr>
            <a:r>
              <a:rPr lang="en-US" b="0" dirty="0">
                <a:solidFill>
                  <a:schemeClr val="tx1"/>
                </a:solidFill>
              </a:rPr>
              <a:t>Following new Best Practice Standards increases likelihood of meeting client expectations.  </a:t>
            </a:r>
          </a:p>
        </p:txBody>
      </p:sp>
    </p:spTree>
    <p:extLst>
      <p:ext uri="{BB962C8B-B14F-4D97-AF65-F5344CB8AC3E}">
        <p14:creationId xmlns:p14="http://schemas.microsoft.com/office/powerpoint/2010/main" val="73800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F47B90E-ADDF-4A42-98AD-B307B3F81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 anchorCtr="0">
            <a:normAutofit/>
          </a:bodyPr>
          <a:lstStyle/>
          <a:p>
            <a:pPr marL="0" indent="0" algn="ctr">
              <a:buNone/>
            </a:pPr>
            <a:r>
              <a:rPr lang="en-US" sz="2800" dirty="0"/>
              <a:t>Download slides &amp; reference materials at</a:t>
            </a:r>
          </a:p>
          <a:p>
            <a:pPr marL="0" indent="0" algn="ctr">
              <a:buNone/>
            </a:pPr>
            <a:r>
              <a:rPr lang="en-US" sz="2800" u="sng" dirty="0">
                <a:solidFill>
                  <a:srgbClr val="0000FF"/>
                </a:solidFill>
              </a:rPr>
              <a:t>www.Veralytic.com/Garrett2018.aspx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Take-Aways</a:t>
            </a:r>
          </a:p>
        </p:txBody>
      </p:sp>
    </p:spTree>
    <p:extLst>
      <p:ext uri="{BB962C8B-B14F-4D97-AF65-F5344CB8AC3E}">
        <p14:creationId xmlns:p14="http://schemas.microsoft.com/office/powerpoint/2010/main" val="164895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orningstar?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10600" cy="698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Morningstar?</a:t>
            </a:r>
          </a:p>
        </p:txBody>
      </p:sp>
      <p:sp>
        <p:nvSpPr>
          <p:cNvPr id="8" name="Morningstar for Life Insurance">
            <a:extLst>
              <a:ext uri="{FF2B5EF4-FFF2-40B4-BE49-F238E27FC236}">
                <a16:creationId xmlns:a16="http://schemas.microsoft.com/office/drawing/2014/main" id="{ECABB84A-B8BF-48D8-86BB-BC6D70368797}"/>
              </a:ext>
            </a:extLst>
          </p:cNvPr>
          <p:cNvSpPr txBox="1">
            <a:spLocks/>
          </p:cNvSpPr>
          <p:nvPr/>
        </p:nvSpPr>
        <p:spPr>
          <a:xfrm>
            <a:off x="457200" y="269187"/>
            <a:ext cx="8610600" cy="69812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Morningstar for Life Insurance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557"/>
            <a:ext cx="4613564" cy="4600644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Clr>
                <a:srgbClr val="F7A13C"/>
              </a:buClr>
              <a:buFont typeface="Wingdings" panose="05000000000000000000" pitchFamily="2" charset="2"/>
              <a:buChar char="n"/>
            </a:pPr>
            <a:r>
              <a:rPr lang="en-US" dirty="0"/>
              <a:t>5 Star Rating System</a:t>
            </a:r>
          </a:p>
          <a:p>
            <a:pPr>
              <a:buClr>
                <a:srgbClr val="F7A13C"/>
              </a:buClr>
              <a:buFont typeface="Wingdings" panose="05000000000000000000" pitchFamily="2" charset="2"/>
              <a:buChar char="n"/>
            </a:pPr>
            <a:r>
              <a:rPr lang="en-US" dirty="0"/>
              <a:t>Policy Expense Benchmarking</a:t>
            </a:r>
          </a:p>
          <a:p>
            <a:pPr>
              <a:buClr>
                <a:srgbClr val="F7A13C"/>
              </a:buClr>
              <a:buFont typeface="Wingdings" panose="05000000000000000000" pitchFamily="2" charset="2"/>
              <a:buChar char="n"/>
            </a:pPr>
            <a:r>
              <a:rPr lang="en-US" dirty="0"/>
              <a:t>Historical Performance of Invested Assets underlying Cash Values</a:t>
            </a:r>
          </a:p>
          <a:p>
            <a:pPr>
              <a:buClr>
                <a:srgbClr val="F7A13C"/>
              </a:buClr>
              <a:buFont typeface="Wingdings" panose="05000000000000000000" pitchFamily="2" charset="2"/>
              <a:buChar char="n"/>
            </a:pPr>
            <a:r>
              <a:rPr lang="en-US" dirty="0"/>
              <a:t>A lattice of Policy Pricing “Style Boxes" </a:t>
            </a:r>
          </a:p>
          <a:p>
            <a:pPr>
              <a:buClr>
                <a:srgbClr val="F7A13C"/>
              </a:buClr>
              <a:buFont typeface="Wingdings" panose="05000000000000000000" pitchFamily="2" charset="2"/>
              <a:buChar char="n"/>
            </a:pPr>
            <a:endParaRPr lang="en-US" dirty="0"/>
          </a:p>
          <a:p>
            <a:pPr marL="0" indent="0">
              <a:buClr>
                <a:srgbClr val="F7A13C"/>
              </a:buClr>
              <a:buNone/>
            </a:pPr>
            <a:endParaRPr lang="en-US" sz="2700" dirty="0"/>
          </a:p>
        </p:txBody>
      </p:sp>
      <p:pic>
        <p:nvPicPr>
          <p:cNvPr id="12" name="Veralytic Analysis P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021081"/>
            <a:ext cx="3924300" cy="50368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Veralytic Cover Page">
            <a:extLst>
              <a:ext uri="{FF2B5EF4-FFF2-40B4-BE49-F238E27FC236}">
                <a16:creationId xmlns:a16="http://schemas.microsoft.com/office/drawing/2014/main" id="{6F97C977-7E6E-44E5-B8A9-58B14622F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1012678"/>
            <a:ext cx="3924300" cy="502774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16534684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9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13AD4-10C6-4912-B618-726F4C173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dirty="0"/>
              <a:t>Q&amp;A</a:t>
            </a:r>
          </a:p>
        </p:txBody>
      </p:sp>
      <p:pic>
        <p:nvPicPr>
          <p:cNvPr id="9" name="Content Placeholder 8" descr="A picture containing clipart&#10;&#10;Description generated with high confidence">
            <a:extLst>
              <a:ext uri="{FF2B5EF4-FFF2-40B4-BE49-F238E27FC236}">
                <a16:creationId xmlns:a16="http://schemas.microsoft.com/office/drawing/2014/main" id="{975E3267-977A-460E-9E3A-C00ADF9C35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7127" y="1266595"/>
            <a:ext cx="3352494" cy="1285123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DCCD88-0E4B-4744-8237-D99FC23B12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577"/>
          <a:stretch/>
        </p:blipFill>
        <p:spPr>
          <a:xfrm>
            <a:off x="256308" y="1141909"/>
            <a:ext cx="3955777" cy="15607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F402B8-17B8-4CFC-A19B-87FF26F936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1100" y="2864133"/>
            <a:ext cx="516575" cy="5165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0B6818A-66B8-403A-AC58-EDB03A19F7F8}"/>
              </a:ext>
            </a:extLst>
          </p:cNvPr>
          <p:cNvSpPr txBox="1"/>
          <p:nvPr/>
        </p:nvSpPr>
        <p:spPr>
          <a:xfrm>
            <a:off x="5411776" y="2860810"/>
            <a:ext cx="2681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err="1"/>
              <a:t>BarryDFlagg</a:t>
            </a:r>
            <a:r>
              <a:rPr lang="en-US" sz="2800" dirty="0"/>
              <a:t>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EA56DF9-990C-4BCB-A9DF-0E7337387D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5527" y="3577116"/>
            <a:ext cx="534216" cy="53421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C8FCD99-F213-4D73-89BA-99C91F0C2777}"/>
              </a:ext>
            </a:extLst>
          </p:cNvPr>
          <p:cNvSpPr txBox="1"/>
          <p:nvPr/>
        </p:nvSpPr>
        <p:spPr>
          <a:xfrm>
            <a:off x="4668984" y="3643031"/>
            <a:ext cx="3406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/>
              <a:t>bflagg@veralytic.com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A3EF2FE-9FBC-4D5E-96C9-D543ADDD2A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8660" y="4378668"/>
            <a:ext cx="561083" cy="56108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67450EA-152B-4CCC-B261-B01F55575F40}"/>
              </a:ext>
            </a:extLst>
          </p:cNvPr>
          <p:cNvSpPr txBox="1"/>
          <p:nvPr/>
        </p:nvSpPr>
        <p:spPr>
          <a:xfrm>
            <a:off x="4736865" y="4365238"/>
            <a:ext cx="333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/>
              <a:t>www.veralytic.com 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3FD17A5-458D-4BA6-812B-70565E09C27F}"/>
              </a:ext>
            </a:extLst>
          </p:cNvPr>
          <p:cNvCxnSpPr>
            <a:cxnSpLocks/>
          </p:cNvCxnSpPr>
          <p:nvPr/>
        </p:nvCxnSpPr>
        <p:spPr>
          <a:xfrm>
            <a:off x="4572000" y="1336964"/>
            <a:ext cx="0" cy="4603249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C2FB36A-0C4D-42CF-9EC8-7DA5FFC6484A}"/>
              </a:ext>
            </a:extLst>
          </p:cNvPr>
          <p:cNvGrpSpPr/>
          <p:nvPr/>
        </p:nvGrpSpPr>
        <p:grpSpPr>
          <a:xfrm>
            <a:off x="462401" y="2888281"/>
            <a:ext cx="3944735" cy="534256"/>
            <a:chOff x="7923009" y="4833149"/>
            <a:chExt cx="3944735" cy="534256"/>
          </a:xfrm>
        </p:grpSpPr>
        <p:pic>
          <p:nvPicPr>
            <p:cNvPr id="26" name="Picture 25" descr="Telephone">
              <a:extLst>
                <a:ext uri="{FF2B5EF4-FFF2-40B4-BE49-F238E27FC236}">
                  <a16:creationId xmlns:a16="http://schemas.microsoft.com/office/drawing/2014/main" id="{FD9113A9-330E-4F7B-B161-6CC811E9591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23009" y="4833189"/>
              <a:ext cx="534216" cy="534216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3A01C1E-266A-4D10-BCA5-7C9032539C34}"/>
                </a:ext>
              </a:extLst>
            </p:cNvPr>
            <p:cNvSpPr txBox="1"/>
            <p:nvPr/>
          </p:nvSpPr>
          <p:spPr>
            <a:xfrm>
              <a:off x="8528981" y="4833149"/>
              <a:ext cx="3338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800-796-0909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F45DB4-6FAF-4C8C-88E2-C8B27A70F2F5}"/>
              </a:ext>
            </a:extLst>
          </p:cNvPr>
          <p:cNvGrpSpPr/>
          <p:nvPr/>
        </p:nvGrpSpPr>
        <p:grpSpPr>
          <a:xfrm>
            <a:off x="462401" y="3947447"/>
            <a:ext cx="3944736" cy="954107"/>
            <a:chOff x="7923009" y="4822899"/>
            <a:chExt cx="3944736" cy="954107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F1AAA6F-EC81-48D5-8F0F-39E24492FD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23009" y="4971729"/>
              <a:ext cx="534216" cy="534216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E7C1AD3-890A-456C-B2E8-D03B2EA8D062}"/>
                </a:ext>
              </a:extLst>
            </p:cNvPr>
            <p:cNvSpPr txBox="1"/>
            <p:nvPr/>
          </p:nvSpPr>
          <p:spPr>
            <a:xfrm>
              <a:off x="8528982" y="4822899"/>
              <a:ext cx="3338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john_ryan</a:t>
              </a:r>
              <a:r>
                <a:rPr lang="en-US" sz="2800" dirty="0"/>
                <a:t>@</a:t>
              </a:r>
              <a:br>
                <a:rPr lang="en-US" sz="2800" dirty="0"/>
              </a:br>
              <a:r>
                <a:rPr lang="en-US" sz="2800" dirty="0"/>
                <a:t>ryan-insurance.net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2035301"/>
      </p:ext>
    </p:extLst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Which product is “better”?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Clr>
                <a:srgbClr val="F7A13C"/>
              </a:buClr>
              <a:buFont typeface="Wingdings" panose="05000000000000000000" pitchFamily="2" charset="2"/>
              <a:buChar char="n"/>
            </a:pPr>
            <a:r>
              <a:rPr lang="en-US" b="0" dirty="0">
                <a:solidFill>
                  <a:schemeClr val="tx1"/>
                </a:solidFill>
              </a:rPr>
              <a:t>Prevailing Practice: </a:t>
            </a:r>
            <a:br>
              <a:rPr lang="en-US" b="0" dirty="0">
                <a:solidFill>
                  <a:schemeClr val="tx1"/>
                </a:solidFill>
              </a:rPr>
            </a:br>
            <a:r>
              <a:rPr lang="en-US" b="0" dirty="0">
                <a:solidFill>
                  <a:schemeClr val="tx1"/>
                </a:solidFill>
              </a:rPr>
              <a:t>Compare Illustrations of Hypothetical </a:t>
            </a:r>
            <a:br>
              <a:rPr lang="en-US" b="0" dirty="0">
                <a:solidFill>
                  <a:schemeClr val="tx1"/>
                </a:solidFill>
              </a:rPr>
            </a:br>
            <a:r>
              <a:rPr lang="en-US" b="0" dirty="0">
                <a:solidFill>
                  <a:schemeClr val="tx1"/>
                </a:solidFill>
              </a:rPr>
              <a:t>Policy Values with the …</a:t>
            </a:r>
          </a:p>
          <a:p>
            <a:pPr lvl="1">
              <a:buFont typeface="Symbol" panose="05050102010706020507" pitchFamily="18" charset="2"/>
              <a:buChar char=""/>
            </a:pPr>
            <a:r>
              <a:rPr lang="en-US" dirty="0"/>
              <a:t>same Age </a:t>
            </a:r>
          </a:p>
          <a:p>
            <a:pPr lvl="1">
              <a:buFont typeface="Symbol" panose="05050102010706020507" pitchFamily="18" charset="2"/>
              <a:buChar char=""/>
            </a:pPr>
            <a:r>
              <a:rPr lang="en-US" dirty="0"/>
              <a:t>same Risk Class</a:t>
            </a:r>
          </a:p>
          <a:p>
            <a:pPr lvl="1">
              <a:buFont typeface="Symbol" panose="05050102010706020507" pitchFamily="18" charset="2"/>
              <a:buChar char=""/>
            </a:pPr>
            <a:r>
              <a:rPr lang="en-US" dirty="0"/>
              <a:t>same Death Benefit</a:t>
            </a:r>
          </a:p>
          <a:p>
            <a:pPr lvl="1">
              <a:buFont typeface="Symbol" panose="05050102010706020507" pitchFamily="18" charset="2"/>
              <a:buChar char=""/>
            </a:pPr>
            <a:r>
              <a:rPr lang="en-US" dirty="0"/>
              <a:t>same Assumed Rate of Return (supposedly)</a:t>
            </a:r>
          </a:p>
          <a:p>
            <a:pPr lvl="1" defTabSz="571500">
              <a:buFont typeface="Symbol" panose="05050102010706020507" pitchFamily="18" charset="2"/>
              <a:buChar char=""/>
            </a:pPr>
            <a:r>
              <a:rPr lang="en-US" dirty="0"/>
              <a:t>&amp; look for the Lower Premium </a:t>
            </a:r>
            <a:br>
              <a:rPr lang="en-US" dirty="0"/>
            </a:br>
            <a:r>
              <a:rPr lang="en-US" dirty="0"/>
              <a:t>	or Higher Cash Values </a:t>
            </a:r>
          </a:p>
          <a:p>
            <a:pPr lvl="1">
              <a:buNone/>
            </a:pPr>
            <a:endParaRPr lang="en-US" sz="27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57ECD5-F0A2-4012-AF24-993A9CE230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-220"/>
          <a:stretch/>
        </p:blipFill>
        <p:spPr>
          <a:xfrm>
            <a:off x="1129851" y="972764"/>
            <a:ext cx="3924300" cy="50753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56AE75F-9E19-40C7-97E5-18AC9DD48644}"/>
              </a:ext>
            </a:extLst>
          </p:cNvPr>
          <p:cNvGrpSpPr/>
          <p:nvPr/>
        </p:nvGrpSpPr>
        <p:grpSpPr>
          <a:xfrm>
            <a:off x="5135408" y="972765"/>
            <a:ext cx="3940794" cy="5075323"/>
            <a:chOff x="5135408" y="972765"/>
            <a:chExt cx="3940794" cy="507532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539252D-3EF8-4D63-891A-659D9F9A2A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-220"/>
            <a:stretch/>
          </p:blipFill>
          <p:spPr>
            <a:xfrm>
              <a:off x="5135408" y="972765"/>
              <a:ext cx="3940794" cy="507532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941231-548C-4DDA-8737-C17738B7ACF5}"/>
                </a:ext>
              </a:extLst>
            </p:cNvPr>
            <p:cNvSpPr/>
            <p:nvPr/>
          </p:nvSpPr>
          <p:spPr>
            <a:xfrm>
              <a:off x="7832725" y="1442574"/>
              <a:ext cx="882650" cy="2571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L Rate Class">
            <a:extLst>
              <a:ext uri="{FF2B5EF4-FFF2-40B4-BE49-F238E27FC236}">
                <a16:creationId xmlns:a16="http://schemas.microsoft.com/office/drawing/2014/main" id="{4B750507-373B-48C5-989A-DF1A791898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797"/>
          <a:stretch/>
        </p:blipFill>
        <p:spPr>
          <a:xfrm>
            <a:off x="5167561" y="1422354"/>
            <a:ext cx="1938244" cy="421660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pic>
        <p:nvPicPr>
          <p:cNvPr id="8" name="JH Rate Class">
            <a:extLst>
              <a:ext uri="{FF2B5EF4-FFF2-40B4-BE49-F238E27FC236}">
                <a16:creationId xmlns:a16="http://schemas.microsoft.com/office/drawing/2014/main" id="{1177BD60-2B66-45E7-BC7C-7323C9853E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4833" y="1566399"/>
            <a:ext cx="2542834" cy="497898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pic>
        <p:nvPicPr>
          <p:cNvPr id="13" name="PL i%">
            <a:extLst>
              <a:ext uri="{FF2B5EF4-FFF2-40B4-BE49-F238E27FC236}">
                <a16:creationId xmlns:a16="http://schemas.microsoft.com/office/drawing/2014/main" id="{B3F3E17A-3DA3-412F-B169-872C4CF12B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9909" y="1930931"/>
            <a:ext cx="3040732" cy="266731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pic>
        <p:nvPicPr>
          <p:cNvPr id="14" name="JH i%">
            <a:extLst>
              <a:ext uri="{FF2B5EF4-FFF2-40B4-BE49-F238E27FC236}">
                <a16:creationId xmlns:a16="http://schemas.microsoft.com/office/drawing/2014/main" id="{DD89F9C2-6ACE-40BC-AD65-E231983EC9B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765" t="10219" r="7611" b="13857"/>
          <a:stretch/>
        </p:blipFill>
        <p:spPr>
          <a:xfrm>
            <a:off x="1449756" y="1890471"/>
            <a:ext cx="3536220" cy="351023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pic>
        <p:nvPicPr>
          <p:cNvPr id="15" name="JH DB">
            <a:extLst>
              <a:ext uri="{FF2B5EF4-FFF2-40B4-BE49-F238E27FC236}">
                <a16:creationId xmlns:a16="http://schemas.microsoft.com/office/drawing/2014/main" id="{7A31AD2E-6B54-433E-B2E0-67B19B7583F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83995" y="1794567"/>
            <a:ext cx="835757" cy="906885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pic>
        <p:nvPicPr>
          <p:cNvPr id="16" name="PL DB">
            <a:extLst>
              <a:ext uri="{FF2B5EF4-FFF2-40B4-BE49-F238E27FC236}">
                <a16:creationId xmlns:a16="http://schemas.microsoft.com/office/drawing/2014/main" id="{8A5F6B22-00D8-4412-ABD6-74934E59AF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39773" y="1691675"/>
            <a:ext cx="746846" cy="942449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pic>
        <p:nvPicPr>
          <p:cNvPr id="17" name="JH Premium">
            <a:extLst>
              <a:ext uri="{FF2B5EF4-FFF2-40B4-BE49-F238E27FC236}">
                <a16:creationId xmlns:a16="http://schemas.microsoft.com/office/drawing/2014/main" id="{0783D4A8-A334-4CE4-A01B-737D05EFEB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49756" y="1794566"/>
            <a:ext cx="800193" cy="906885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pic>
        <p:nvPicPr>
          <p:cNvPr id="18" name="PL Premium">
            <a:extLst>
              <a:ext uri="{FF2B5EF4-FFF2-40B4-BE49-F238E27FC236}">
                <a16:creationId xmlns:a16="http://schemas.microsoft.com/office/drawing/2014/main" id="{4DD93833-79F2-4115-8450-56CD958D17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61268" y="1731321"/>
            <a:ext cx="640154" cy="906885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44844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Which product is “better”?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anchor="ctr" anchorCtr="0">
            <a:normAutofit/>
          </a:bodyPr>
          <a:lstStyle/>
          <a:p>
            <a:pPr marL="0" lvl="1" indent="0" algn="ctr">
              <a:buNone/>
            </a:pPr>
            <a:r>
              <a:rPr lang="en-US" sz="4000" dirty="0"/>
              <a:t>But let’s look more closely at internal policy costs …  </a:t>
            </a:r>
          </a:p>
        </p:txBody>
      </p:sp>
    </p:spTree>
    <p:extLst>
      <p:ext uri="{BB962C8B-B14F-4D97-AF65-F5344CB8AC3E}">
        <p14:creationId xmlns:p14="http://schemas.microsoft.com/office/powerpoint/2010/main" val="411305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7685FC9-D962-420F-9AB9-55D814738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3557"/>
            <a:ext cx="8229600" cy="4600644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F7A13C"/>
              </a:buClr>
              <a:buFont typeface="Wingdings" panose="05000000000000000000" pitchFamily="2" charset="2"/>
              <a:buChar char="n"/>
            </a:pPr>
            <a:r>
              <a:rPr lang="en-US" b="0" dirty="0">
                <a:solidFill>
                  <a:schemeClr val="tx1"/>
                </a:solidFill>
              </a:rPr>
              <a:t>Prevailing Practice: Compare Illustrations of Hypothetical Policy Values with the …</a:t>
            </a:r>
          </a:p>
          <a:p>
            <a:pPr lvl="1">
              <a:buFont typeface="Symbol" panose="05050102010706020507" pitchFamily="18" charset="2"/>
              <a:buChar char=""/>
            </a:pPr>
            <a:r>
              <a:rPr lang="en-US" dirty="0"/>
              <a:t>same Age </a:t>
            </a:r>
          </a:p>
          <a:p>
            <a:pPr lvl="1">
              <a:buFont typeface="Symbol" panose="05050102010706020507" pitchFamily="18" charset="2"/>
              <a:buChar char=""/>
            </a:pPr>
            <a:r>
              <a:rPr lang="en-US" dirty="0"/>
              <a:t>same Risk Class</a:t>
            </a:r>
          </a:p>
          <a:p>
            <a:pPr lvl="1">
              <a:buFont typeface="Symbol" panose="05050102010706020507" pitchFamily="18" charset="2"/>
              <a:buChar char=""/>
            </a:pPr>
            <a:r>
              <a:rPr lang="en-US" dirty="0"/>
              <a:t>same Death Benefit</a:t>
            </a:r>
          </a:p>
          <a:p>
            <a:pPr lvl="1">
              <a:buFont typeface="Symbol" panose="05050102010706020507" pitchFamily="18" charset="2"/>
              <a:buChar char=""/>
            </a:pPr>
            <a:r>
              <a:rPr lang="en-US" dirty="0"/>
              <a:t>same Assumed Rate of Return (supposedly)</a:t>
            </a:r>
          </a:p>
          <a:p>
            <a:pPr lvl="1">
              <a:buFont typeface="Symbol" panose="05050102010706020507" pitchFamily="18" charset="2"/>
              <a:buChar char=""/>
            </a:pPr>
            <a:r>
              <a:rPr lang="en-US" dirty="0"/>
              <a:t>and look for the Lower Premium </a:t>
            </a:r>
            <a:br>
              <a:rPr lang="en-US" dirty="0"/>
            </a:br>
            <a:r>
              <a:rPr lang="en-US" dirty="0"/>
              <a:t>or Higher Cash Values </a:t>
            </a:r>
          </a:p>
          <a:p>
            <a:pPr lvl="1">
              <a:buNone/>
            </a:pPr>
            <a:endParaRPr lang="en-US" sz="27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Which product is “better”?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57ECD5-F0A2-4012-AF24-993A9CE230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-220"/>
          <a:stretch/>
        </p:blipFill>
        <p:spPr>
          <a:xfrm>
            <a:off x="1129851" y="972764"/>
            <a:ext cx="3924300" cy="50753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56AE75F-9E19-40C7-97E5-18AC9DD48644}"/>
              </a:ext>
            </a:extLst>
          </p:cNvPr>
          <p:cNvGrpSpPr/>
          <p:nvPr/>
        </p:nvGrpSpPr>
        <p:grpSpPr>
          <a:xfrm>
            <a:off x="5135408" y="972765"/>
            <a:ext cx="3940794" cy="5075323"/>
            <a:chOff x="5135408" y="972765"/>
            <a:chExt cx="3940794" cy="507532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539252D-3EF8-4D63-891A-659D9F9A2A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-220"/>
            <a:stretch/>
          </p:blipFill>
          <p:spPr>
            <a:xfrm>
              <a:off x="5135408" y="972765"/>
              <a:ext cx="3940794" cy="507532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941231-548C-4DDA-8737-C17738B7ACF5}"/>
                </a:ext>
              </a:extLst>
            </p:cNvPr>
            <p:cNvSpPr/>
            <p:nvPr/>
          </p:nvSpPr>
          <p:spPr>
            <a:xfrm>
              <a:off x="7832725" y="1442574"/>
              <a:ext cx="882650" cy="2571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B998BCD3-103F-4F26-B1C8-2336B8A36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9851" y="972766"/>
            <a:ext cx="3937544" cy="50753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B5233D-248E-4651-9FF6-AB4A9781E2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881" y="2107813"/>
            <a:ext cx="5075321" cy="39375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9C4DD40-8CC2-4BF5-99E2-A154DB43E45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" t="32088" r="5716" b="6398"/>
          <a:stretch/>
        </p:blipFill>
        <p:spPr>
          <a:xfrm>
            <a:off x="6340209" y="2730520"/>
            <a:ext cx="888200" cy="540854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39958CE-884A-4AD4-B806-04C663E0E6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5798" y="3921593"/>
            <a:ext cx="884969" cy="346292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C3805C0-E9CE-4D18-8686-EFB4DBDA426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5523"/>
          <a:stretch/>
        </p:blipFill>
        <p:spPr>
          <a:xfrm>
            <a:off x="1163988" y="1944112"/>
            <a:ext cx="2803035" cy="582334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B050C92-3BEA-4954-B03A-EFA4181245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4266" y="5119975"/>
            <a:ext cx="2670267" cy="236046"/>
          </a:xfrm>
          <a:prstGeom prst="rect">
            <a:avLst/>
          </a:prstGeom>
          <a:ln w="31750">
            <a:solidFill>
              <a:srgbClr val="FFC000"/>
            </a:solidFill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5BA5016-DDAD-450F-B82D-2ED9AAB9C82F}"/>
              </a:ext>
            </a:extLst>
          </p:cNvPr>
          <p:cNvSpPr txBox="1"/>
          <p:nvPr/>
        </p:nvSpPr>
        <p:spPr>
          <a:xfrm>
            <a:off x="1254266" y="5119975"/>
            <a:ext cx="2670267" cy="246221"/>
          </a:xfrm>
          <a:prstGeom prst="rect">
            <a:avLst/>
          </a:prstGeom>
          <a:solidFill>
            <a:schemeClr val="bg1"/>
          </a:solidFill>
          <a:ln w="317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Total Charges: 2,819,088</a:t>
            </a:r>
          </a:p>
        </p:txBody>
      </p:sp>
    </p:spTree>
    <p:extLst>
      <p:ext uri="{BB962C8B-B14F-4D97-AF65-F5344CB8AC3E}">
        <p14:creationId xmlns:p14="http://schemas.microsoft.com/office/powerpoint/2010/main" val="86579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9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Which product is “better”?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anchor="ctr" anchorCtr="0">
            <a:normAutofit/>
          </a:bodyPr>
          <a:lstStyle/>
          <a:p>
            <a:pPr marL="0" lvl="1" indent="0" algn="ctr">
              <a:buNone/>
            </a:pPr>
            <a:r>
              <a:rPr lang="en-US" sz="4000" dirty="0"/>
              <a:t>How can a policy with higher costs project a lower premium?  </a:t>
            </a:r>
          </a:p>
        </p:txBody>
      </p:sp>
    </p:spTree>
    <p:extLst>
      <p:ext uri="{BB962C8B-B14F-4D97-AF65-F5344CB8AC3E}">
        <p14:creationId xmlns:p14="http://schemas.microsoft.com/office/powerpoint/2010/main" val="321641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447" y="990600"/>
            <a:ext cx="3933353" cy="510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606040" y="3076749"/>
            <a:ext cx="6286500" cy="1023357"/>
          </a:xfrm>
          <a:prstGeom prst="rect">
            <a:avLst/>
          </a:prstGeom>
          <a:solidFill>
            <a:srgbClr val="FFFF99"/>
          </a:solidFill>
          <a:ln w="50800">
            <a:solidFill>
              <a:srgbClr val="FFC000"/>
            </a:solidFill>
          </a:ln>
        </p:spPr>
        <p:txBody>
          <a:bodyPr wrap="square" tIns="68580" bIns="68580">
            <a:spAutoFit/>
          </a:bodyPr>
          <a:lstStyle/>
          <a:p>
            <a:pPr>
              <a:lnSpc>
                <a:spcPts val="2250"/>
              </a:lnSpc>
              <a:spcAft>
                <a:spcPts val="900"/>
              </a:spcAft>
              <a:defRPr/>
            </a:pPr>
            <a:r>
              <a:rPr lang="en-US" sz="2100" b="1" kern="0" dirty="0">
                <a:latin typeface="Times New Roman" pitchFamily="18" charset="0"/>
                <a:cs typeface="Times New Roman" pitchFamily="18" charset="0"/>
              </a:rPr>
              <a:t>FINRA Rule IM-2210-2(c)</a:t>
            </a:r>
            <a:r>
              <a:rPr lang="en-US" sz="2100" kern="0" dirty="0">
                <a:latin typeface="Times New Roman" pitchFamily="18" charset="0"/>
                <a:cs typeface="Times New Roman" pitchFamily="18" charset="0"/>
              </a:rPr>
              <a:t>: “It is inappropriate to compare a … life insurance policy with another product based on hypothetical performance…”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433168" y="3393625"/>
            <a:ext cx="14235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4448" y="988359"/>
            <a:ext cx="3911818" cy="510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350184" y="2768704"/>
            <a:ext cx="6525186" cy="1318310"/>
          </a:xfrm>
          <a:prstGeom prst="rect">
            <a:avLst/>
          </a:prstGeom>
          <a:solidFill>
            <a:srgbClr val="FFFF99"/>
          </a:solidFill>
          <a:ln w="50800">
            <a:solidFill>
              <a:srgbClr val="FFC000"/>
            </a:solidFill>
          </a:ln>
        </p:spPr>
        <p:txBody>
          <a:bodyPr wrap="square" tIns="68580" bIns="68580">
            <a:spAutoFit/>
          </a:bodyPr>
          <a:lstStyle/>
          <a:p>
            <a:pPr>
              <a:lnSpc>
                <a:spcPts val="2250"/>
              </a:lnSpc>
              <a:spcAft>
                <a:spcPts val="900"/>
              </a:spcAft>
              <a:defRPr/>
            </a:pPr>
            <a:r>
              <a:rPr lang="en-US" sz="2100" b="1" kern="0" dirty="0">
                <a:latin typeface="Times New Roman" pitchFamily="18" charset="0"/>
                <a:cs typeface="Times New Roman" pitchFamily="18" charset="0"/>
              </a:rPr>
              <a:t>FINRA Rule 2210(d)</a:t>
            </a:r>
            <a:r>
              <a:rPr lang="en-US" sz="2100" kern="0" dirty="0">
                <a:latin typeface="Times New Roman" pitchFamily="18" charset="0"/>
                <a:cs typeface="Times New Roman" pitchFamily="18" charset="0"/>
              </a:rPr>
              <a:t>: “Any comparison… must disclose all material differences…including investment objectives, costs and expenses, [etc]…[because] omission… would cause the communications to be misleading.”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5907860" y="3967485"/>
            <a:ext cx="12549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6739" y="994628"/>
            <a:ext cx="5107714" cy="1072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spcAft>
                <a:spcPts val="1350"/>
              </a:spcAft>
              <a:buClr>
                <a:srgbClr val="FFB805"/>
              </a:buClr>
              <a:buFont typeface="Wingdings 2" panose="05020102010507070707" pitchFamily="18" charset="2"/>
              <a:buChar char="¡"/>
            </a:pPr>
            <a:r>
              <a:rPr lang="en-US" sz="2600" dirty="0">
                <a:latin typeface="Trebuchet MS" panose="020B0603020202020204" pitchFamily="34" charset="0"/>
              </a:rPr>
              <a:t>Comparing illustrations is …</a:t>
            </a:r>
          </a:p>
          <a:p>
            <a:pPr marL="568325" lvl="1" indent="-342900">
              <a:spcAft>
                <a:spcPts val="1350"/>
              </a:spcAft>
              <a:buFont typeface="Wingdings" panose="05000000000000000000" pitchFamily="2" charset="2"/>
              <a:buChar char=""/>
            </a:pPr>
            <a:r>
              <a:rPr lang="en-US" sz="2600" dirty="0">
                <a:latin typeface="Trebuchet MS" panose="020B0603020202020204" pitchFamily="34" charset="0"/>
              </a:rPr>
              <a:t>Misleading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Illustration Comparisons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251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44 0.31158 L 3.95833E-6 0.00093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7" y="-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938 0.325 L -2.08333E-6 0.00093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69" y="-1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9" grpId="0" animBg="1"/>
      <p:bldP spid="19" grpId="1" animBg="1"/>
      <p:bldP spid="19" grpId="2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990600"/>
            <a:ext cx="3886200" cy="510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4" name="TextBox 13"/>
          <p:cNvSpPr txBox="1"/>
          <p:nvPr/>
        </p:nvSpPr>
        <p:spPr>
          <a:xfrm>
            <a:off x="2613209" y="4049918"/>
            <a:ext cx="6286500" cy="1613262"/>
          </a:xfrm>
          <a:prstGeom prst="rect">
            <a:avLst/>
          </a:prstGeom>
          <a:solidFill>
            <a:srgbClr val="FFFF99"/>
          </a:solidFill>
          <a:ln w="50800">
            <a:solidFill>
              <a:srgbClr val="FFC000"/>
            </a:solidFill>
          </a:ln>
        </p:spPr>
        <p:txBody>
          <a:bodyPr wrap="square" tIns="68580" bIns="68580">
            <a:spAutoFit/>
          </a:bodyPr>
          <a:lstStyle/>
          <a:p>
            <a:pPr>
              <a:lnSpc>
                <a:spcPts val="2250"/>
              </a:lnSpc>
              <a:spcAft>
                <a:spcPts val="900"/>
              </a:spcAft>
              <a:defRPr/>
            </a:pPr>
            <a:r>
              <a:rPr lang="en-US" sz="2100" b="1" kern="0" dirty="0">
                <a:latin typeface="Times New Roman" pitchFamily="18" charset="0"/>
                <a:cs typeface="Times New Roman" pitchFamily="18" charset="0"/>
              </a:rPr>
              <a:t>FINAL REPORT OF THE TASK FORCE FOR RESEARCH ON LIFE INSURANCE SALES ILLUSTRATIONS:</a:t>
            </a:r>
            <a:r>
              <a:rPr lang="en-US" sz="2100" kern="0" dirty="0">
                <a:latin typeface="Times New Roman" pitchFamily="18" charset="0"/>
                <a:cs typeface="Times New Roman" pitchFamily="18" charset="0"/>
              </a:rPr>
              <a:t> “Illustrations should not be used for comparative policy performance purposes” because doing so “is fundamentally inappropriate.”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3785404" y="5532138"/>
            <a:ext cx="328969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/>
          <p:cNvPicPr>
            <a:picLocks noChangeAspect="1" noChangeArrowheads="1"/>
          </p:cNvPicPr>
          <p:nvPr/>
        </p:nvPicPr>
        <p:blipFill rotWithShape="1">
          <a:blip r:embed="rId4" cstate="print"/>
          <a:srcRect l="15624" t="3346" r="14117" b="4329"/>
          <a:stretch/>
        </p:blipFill>
        <p:spPr bwMode="auto">
          <a:xfrm>
            <a:off x="457200" y="4103513"/>
            <a:ext cx="1620371" cy="1506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69054" y="997373"/>
            <a:ext cx="5105400" cy="1651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spcAft>
                <a:spcPts val="1350"/>
              </a:spcAft>
              <a:buClr>
                <a:srgbClr val="FFB805"/>
              </a:buClr>
              <a:buFont typeface="Wingdings 2" panose="05020102010507070707" pitchFamily="18" charset="2"/>
              <a:buChar char="¡"/>
            </a:pPr>
            <a:r>
              <a:rPr lang="en-US" sz="2600" dirty="0">
                <a:latin typeface="Trebuchet MS" panose="020B0603020202020204" pitchFamily="34" charset="0"/>
              </a:rPr>
              <a:t>Comparing illustrations is …</a:t>
            </a:r>
          </a:p>
          <a:p>
            <a:pPr marL="568325" lvl="1" indent="-342900">
              <a:spcAft>
                <a:spcPts val="1350"/>
              </a:spcAft>
              <a:buFont typeface="Wingdings" panose="05000000000000000000" pitchFamily="2" charset="2"/>
              <a:buChar char=""/>
            </a:pPr>
            <a:r>
              <a:rPr lang="en-US" sz="2600" dirty="0">
                <a:latin typeface="Trebuchet MS" panose="020B0603020202020204" pitchFamily="34" charset="0"/>
              </a:rPr>
              <a:t>Misleading </a:t>
            </a:r>
          </a:p>
          <a:p>
            <a:pPr marL="568325" lvl="1" indent="-342900">
              <a:spcAft>
                <a:spcPts val="1350"/>
              </a:spcAft>
              <a:buFont typeface="Wingdings" panose="05000000000000000000" pitchFamily="2" charset="2"/>
              <a:buChar char=""/>
            </a:pPr>
            <a:r>
              <a:rPr lang="en-US" sz="2600" dirty="0">
                <a:latin typeface="Trebuchet MS" panose="020B0603020202020204" pitchFamily="34" charset="0"/>
              </a:rPr>
              <a:t>Fundamentally Inappropriate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Illustration Comparisons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638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63 0.07384 L 2.70833E-6 2.96296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15" y="-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66940" y="994779"/>
            <a:ext cx="5114287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spcAft>
                <a:spcPts val="1350"/>
              </a:spcAft>
              <a:buClr>
                <a:srgbClr val="FFB805"/>
              </a:buClr>
              <a:buFont typeface="Wingdings 2" panose="05020102010507070707" pitchFamily="18" charset="2"/>
              <a:buChar char="¡"/>
            </a:pPr>
            <a:r>
              <a:rPr lang="en-US" sz="2600" dirty="0">
                <a:latin typeface="Trebuchet MS" panose="020B0603020202020204" pitchFamily="34" charset="0"/>
              </a:rPr>
              <a:t>Comparing illustrations is …</a:t>
            </a:r>
          </a:p>
          <a:p>
            <a:pPr marL="568325" lvl="1" indent="-342900">
              <a:spcAft>
                <a:spcPts val="1350"/>
              </a:spcAft>
              <a:buFont typeface="Wingdings" panose="05000000000000000000" pitchFamily="2" charset="2"/>
              <a:buChar char=""/>
            </a:pPr>
            <a:r>
              <a:rPr lang="en-US" sz="2600" dirty="0">
                <a:latin typeface="Trebuchet MS" panose="020B0603020202020204" pitchFamily="34" charset="0"/>
              </a:rPr>
              <a:t>Misleading</a:t>
            </a:r>
          </a:p>
          <a:p>
            <a:pPr marL="568325" lvl="1" indent="-342900">
              <a:spcAft>
                <a:spcPts val="1350"/>
              </a:spcAft>
              <a:buFont typeface="Wingdings" panose="05000000000000000000" pitchFamily="2" charset="2"/>
              <a:buChar char=""/>
            </a:pPr>
            <a:r>
              <a:rPr lang="en-US" sz="2600" dirty="0">
                <a:latin typeface="Trebuchet MS" panose="020B0603020202020204" pitchFamily="34" charset="0"/>
              </a:rPr>
              <a:t>Fundamentally Inappropriate</a:t>
            </a:r>
          </a:p>
          <a:p>
            <a:pPr marL="568325" lvl="1" indent="-342900">
              <a:spcAft>
                <a:spcPts val="1350"/>
              </a:spcAft>
              <a:buFont typeface="Wingdings" panose="05000000000000000000" pitchFamily="2" charset="2"/>
              <a:buChar char=""/>
            </a:pPr>
            <a:r>
              <a:rPr lang="en-US" sz="2600" dirty="0">
                <a:latin typeface="Trebuchet MS" panose="020B0603020202020204" pitchFamily="34" charset="0"/>
              </a:rPr>
              <a:t>Unreliable</a:t>
            </a:r>
          </a:p>
        </p:txBody>
      </p:sp>
      <p:pic>
        <p:nvPicPr>
          <p:cNvPr id="11" name="Picture 10" descr="Unique_and_Hard-to-Value_Asset_Bookl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990600"/>
            <a:ext cx="3965650" cy="51003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990600"/>
            <a:ext cx="3965650" cy="510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TextBox 6"/>
          <p:cNvSpPr txBox="1"/>
          <p:nvPr/>
        </p:nvSpPr>
        <p:spPr>
          <a:xfrm>
            <a:off x="2537460" y="3812747"/>
            <a:ext cx="6286500" cy="728405"/>
          </a:xfrm>
          <a:prstGeom prst="rect">
            <a:avLst/>
          </a:prstGeom>
          <a:solidFill>
            <a:srgbClr val="FFFF99"/>
          </a:solidFill>
          <a:ln w="50800">
            <a:solidFill>
              <a:srgbClr val="FFC000"/>
            </a:solidFill>
          </a:ln>
        </p:spPr>
        <p:txBody>
          <a:bodyPr wrap="square" tIns="68580" bIns="68580">
            <a:spAutoFit/>
          </a:bodyPr>
          <a:lstStyle/>
          <a:p>
            <a:pPr>
              <a:lnSpc>
                <a:spcPts val="2250"/>
              </a:lnSpc>
              <a:spcAft>
                <a:spcPts val="900"/>
              </a:spcAft>
              <a:defRPr/>
            </a:pPr>
            <a:r>
              <a:rPr lang="en-US" sz="2100" b="1" kern="0" dirty="0">
                <a:latin typeface="Times New Roman" pitchFamily="18" charset="0"/>
                <a:cs typeface="Times New Roman" pitchFamily="18" charset="0"/>
              </a:rPr>
              <a:t>OCC Handbook:</a:t>
            </a:r>
            <a:r>
              <a:rPr lang="en-US" sz="2100" kern="0" dirty="0">
                <a:latin typeface="Times New Roman" pitchFamily="18" charset="0"/>
                <a:cs typeface="Times New Roman" pitchFamily="18" charset="0"/>
              </a:rPr>
              <a:t>“This policy illustration is subject to a high degree of fluctuation.”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2589680" y="4419853"/>
            <a:ext cx="28003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7"/>
          <p:cNvPicPr>
            <a:picLocks noChangeAspect="1" noChangeArrowheads="1"/>
          </p:cNvPicPr>
          <p:nvPr/>
        </p:nvPicPr>
        <p:blipFill rotWithShape="1">
          <a:blip r:embed="rId5" cstate="print"/>
          <a:srcRect l="3594" t="7871" r="6082" b="16276"/>
          <a:stretch/>
        </p:blipFill>
        <p:spPr bwMode="auto">
          <a:xfrm>
            <a:off x="457200" y="4793078"/>
            <a:ext cx="3274359" cy="86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FD77BA3-F504-41F9-A764-0B2AD52F5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98128"/>
          </a:xfr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Illustration Comparisons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6462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654 -0.00903 L -3.95833E-6 -4.81481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8" presetClass="exit" presetSubtype="9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trips(up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4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5"/>
</p:tagLst>
</file>

<file path=ppt/theme/theme1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1435</TotalTime>
  <Words>680</Words>
  <Application>Microsoft Office PowerPoint</Application>
  <PresentationFormat>On-screen Show (4:3)</PresentationFormat>
  <Paragraphs>106</Paragraphs>
  <Slides>20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Arial</vt:lpstr>
      <vt:lpstr>Arial Narrow</vt:lpstr>
      <vt:lpstr>Calibri</vt:lpstr>
      <vt:lpstr>Symbol</vt:lpstr>
      <vt:lpstr>Times New Roman</vt:lpstr>
      <vt:lpstr>Trajan Pro</vt:lpstr>
      <vt:lpstr>Trebuchet MS</vt:lpstr>
      <vt:lpstr>Verdana</vt:lpstr>
      <vt:lpstr>Wingdings</vt:lpstr>
      <vt:lpstr>Wingdings 2</vt:lpstr>
      <vt:lpstr>ヒラギノ角ゴ Pro W3</vt:lpstr>
      <vt:lpstr>Office Theme</vt:lpstr>
      <vt:lpstr>VERALYTIC RESEARCH  Protecting Clients from  Unscrupulous Life Insurance  Industry Practices</vt:lpstr>
      <vt:lpstr>Morningstar?</vt:lpstr>
      <vt:lpstr>Which product is “better”?</vt:lpstr>
      <vt:lpstr>Which product is “better”?</vt:lpstr>
      <vt:lpstr>Which product is “better”?</vt:lpstr>
      <vt:lpstr>Which product is “better”?</vt:lpstr>
      <vt:lpstr>Illustration Comparisons</vt:lpstr>
      <vt:lpstr>Illustration Comparisons</vt:lpstr>
      <vt:lpstr>Illustration Comparisons</vt:lpstr>
      <vt:lpstr>Inside Information - Bob Veres</vt:lpstr>
      <vt:lpstr>Nerd’s Eye View – Michael Kitces</vt:lpstr>
      <vt:lpstr>Nerd’s Eye View – Michael Kitces</vt:lpstr>
      <vt:lpstr>Leimberg Information Services</vt:lpstr>
      <vt:lpstr>About Flagg …</vt:lpstr>
      <vt:lpstr>About Flagg …</vt:lpstr>
      <vt:lpstr>What Veralytic does?</vt:lpstr>
      <vt:lpstr>How Veralytic works?</vt:lpstr>
      <vt:lpstr>Industry Impact</vt:lpstr>
      <vt:lpstr>Take-Aways</vt:lpstr>
      <vt:lpstr>Q&amp;A</vt:lpstr>
    </vt:vector>
  </TitlesOfParts>
  <Company>Pepperleaf,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 GEORGEVICH</dc:creator>
  <cp:lastModifiedBy>Barry Flagg</cp:lastModifiedBy>
  <cp:revision>136</cp:revision>
  <dcterms:created xsi:type="dcterms:W3CDTF">2013-12-26T17:15:48Z</dcterms:created>
  <dcterms:modified xsi:type="dcterms:W3CDTF">2018-07-17T17:51:08Z</dcterms:modified>
</cp:coreProperties>
</file>